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0" r:id="rId1"/>
  </p:sldMasterIdLst>
  <p:notesMasterIdLst>
    <p:notesMasterId r:id="rId21"/>
  </p:notesMasterIdLst>
  <p:sldIdLst>
    <p:sldId id="256" r:id="rId2"/>
    <p:sldId id="258" r:id="rId3"/>
    <p:sldId id="257" r:id="rId4"/>
    <p:sldId id="259" r:id="rId5"/>
    <p:sldId id="272" r:id="rId6"/>
    <p:sldId id="261" r:id="rId7"/>
    <p:sldId id="273" r:id="rId8"/>
    <p:sldId id="262" r:id="rId9"/>
    <p:sldId id="263" r:id="rId10"/>
    <p:sldId id="278" r:id="rId11"/>
    <p:sldId id="266" r:id="rId12"/>
    <p:sldId id="267" r:id="rId13"/>
    <p:sldId id="268" r:id="rId14"/>
    <p:sldId id="274" r:id="rId15"/>
    <p:sldId id="275" r:id="rId16"/>
    <p:sldId id="276" r:id="rId17"/>
    <p:sldId id="270" r:id="rId18"/>
    <p:sldId id="277" r:id="rId19"/>
    <p:sldId id="271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A22E"/>
    <a:srgbClr val="EBEBEB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7"/>
    <p:restoredTop sz="85116"/>
  </p:normalViewPr>
  <p:slideViewPr>
    <p:cSldViewPr showGuides="1">
      <p:cViewPr>
        <p:scale>
          <a:sx n="95" d="100"/>
          <a:sy n="95" d="100"/>
        </p:scale>
        <p:origin x="1360" y="21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8-08T21:52:03.647"/>
    </inkml:context>
    <inkml:brush xml:id="br0">
      <inkml:brushProperty name="width" value="0.5" units="cm"/>
      <inkml:brushProperty name="height" value="1" units="cm"/>
      <inkml:brushProperty name="color" value="#A2D762"/>
      <inkml:brushProperty name="tip" value="rectangle"/>
      <inkml:brushProperty name="rasterOp" value="maskPen"/>
    </inkml:brush>
  </inkml:definitions>
  <inkml:trace contextRef="#ctx0" brushRef="#br0">0 1,'59'0,"0"0,-5 0,-2 0,30 0,-14 0,-13 0,-4 0,-2 0,-6 0,-8 0,-1 0,-4 0,3 0,5 0,-1 0,1 0,1 0,5 0,6 0,-1 0,0 0,0 0,5 0,2 0,0 0,-6 0,-9 0,-8 0,-10 0,0 0,6 0,-4 0,4 0,-3 0,2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8-08T21:52:05.839"/>
    </inkml:context>
    <inkml:brush xml:id="br0">
      <inkml:brushProperty name="width" value="0.5" units="cm"/>
      <inkml:brushProperty name="height" value="1" units="cm"/>
      <inkml:brushProperty name="color" value="#A2D762"/>
      <inkml:brushProperty name="tip" value="rectangle"/>
      <inkml:brushProperty name="rasterOp" value="maskPen"/>
    </inkml:brush>
  </inkml:definitions>
  <inkml:trace contextRef="#ctx0" brushRef="#br0">0 0,'53'0,"0"0,16 0,3 0,-2 0,2 0,9 0,2 0,-2 0,0 0,-3 0,-2 0,-7 0,-2 0,-5 0,-4 0,22 0,-22 0,-4 0,-7 0,2 0,-9 0,-2 0,2 0,3 0,4 0,2 0,2 0,3 0,-3 0,-1 0,-1 0,-6 0,2 0,-6 0,-4 0,-5 0,-4 0,-1 0,2 0,-2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8-08T21:52:09.080"/>
    </inkml:context>
    <inkml:brush xml:id="br0">
      <inkml:brushProperty name="width" value="0.5" units="cm"/>
      <inkml:brushProperty name="height" value="1" units="cm"/>
      <inkml:brushProperty name="color" value="#A2D762"/>
      <inkml:brushProperty name="tip" value="rectangle"/>
      <inkml:brushProperty name="rasterOp" value="maskPen"/>
    </inkml:brush>
  </inkml:definitions>
  <inkml:trace contextRef="#ctx0" brushRef="#br0">0 0,'74'3,"-1"0,13-1,0 0,-3-2,0 0,9 0,2 0,2 0,-4 0,-16 0,-5 0,-9 0,-4 0,25 0,-17 0,-6 0,-7 0,-7 0,-10 0,-10 0,-4 0,10 0,-7 0,7 0,-9 0,2 0,1 0,1 0,7 0,-5 0,11 0,-7 0,-1 0,-9 0,-5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8-08T21:52:10.969"/>
    </inkml:context>
    <inkml:brush xml:id="br0">
      <inkml:brushProperty name="width" value="0.5" units="cm"/>
      <inkml:brushProperty name="height" value="1" units="cm"/>
      <inkml:brushProperty name="color" value="#A2D762"/>
      <inkml:brushProperty name="tip" value="rectangle"/>
      <inkml:brushProperty name="rasterOp" value="maskPen"/>
    </inkml:brush>
  </inkml:definitions>
  <inkml:trace contextRef="#ctx0" brushRef="#br0">1 0,'57'0,"-11"0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8-08T21:52:13.214"/>
    </inkml:context>
    <inkml:brush xml:id="br0">
      <inkml:brushProperty name="width" value="0.5" units="cm"/>
      <inkml:brushProperty name="height" value="1" units="cm"/>
      <inkml:brushProperty name="color" value="#A2D762"/>
      <inkml:brushProperty name="tip" value="rectangle"/>
      <inkml:brushProperty name="rasterOp" value="maskPen"/>
    </inkml:brush>
  </inkml:definitions>
  <inkml:trace contextRef="#ctx0" brushRef="#br0">1 87,'55'0,"0"0,10 0,3 0,7 0,3 0,11 1,2-2,7-3,1-2,-8 0,0-1,2-2,0-1,-7 0,-3 0,-13 4,-3 1,29-4,-50 5,-27 4,-8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8-08T21:52:18.247"/>
    </inkml:context>
    <inkml:brush xml:id="br0">
      <inkml:brushProperty name="width" value="0.5" units="cm"/>
      <inkml:brushProperty name="height" value="1" units="cm"/>
      <inkml:brushProperty name="color" value="#A2D762"/>
      <inkml:brushProperty name="tip" value="rectangle"/>
      <inkml:brushProperty name="rasterOp" value="maskPen"/>
    </inkml:brush>
  </inkml:definitions>
  <inkml:trace contextRef="#ctx0" brushRef="#br0">0 0,'75'0,"0"0,-1 0,11 0,2 0,-1 0,-2 0,-1 0,-1 0,0 0,-1 0,-5 0,8 0,-10 0,23 0,-49 0,-25 0,-2 0,7 0,5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5B146B-169F-2440-B175-8A8279BB0313}" type="datetimeFigureOut">
              <a:rPr lang="en-US" smtClean="0"/>
              <a:t>8/8/24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206CB2-6239-5C4E-87B4-D3032A8959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1570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i="0" dirty="0">
                <a:solidFill>
                  <a:srgbClr val="BCC0C3"/>
                </a:solidFill>
                <a:effectLst/>
                <a:highlight>
                  <a:srgbClr val="1F1F1F"/>
                </a:highlight>
                <a:latin typeface="Arial" panose="020B0604020202020204" pitchFamily="34" charset="0"/>
              </a:rPr>
              <a:t>700m long and 100m wide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206CB2-6239-5C4E-87B4-D3032A89599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5154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Ben: how about just considering an envelope (would make </a:t>
            </a:r>
            <a:r>
              <a:rPr lang="en-US" dirty="0" err="1"/>
              <a:t>dtw</a:t>
            </a:r>
            <a:r>
              <a:rPr lang="en-US" dirty="0"/>
              <a:t> much easier)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206CB2-6239-5C4E-87B4-D3032A89599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4191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206CB2-6239-5C4E-87B4-D3032A89599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8293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171717"/>
                </a:solidFill>
                <a:effectLst/>
                <a:latin typeface="din-next-w01-light"/>
              </a:rPr>
              <a:t>ARCESE 1989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206CB2-6239-5C4E-87B4-D3032A89599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0296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Get to know a ”song”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206CB2-6239-5C4E-87B4-D3032A89599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4004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206CB2-6239-5C4E-87B4-D3032A89599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4461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206CB2-6239-5C4E-87B4-D3032A89599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0034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206CB2-6239-5C4E-87B4-D3032A89599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6419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206CB2-6239-5C4E-87B4-D3032A89599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4206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206CB2-6239-5C4E-87B4-D3032A89599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056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D92BC-42A9-434B-8530-ADBF4485E407}" type="datetimeFigureOut">
              <a:rPr lang="en-US" smtClean="0"/>
              <a:t>8/8/24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89F9E-9962-4B7B-BA18-A15907CCC6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5449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D92BC-42A9-434B-8530-ADBF4485E407}" type="datetimeFigureOut">
              <a:rPr lang="en-US" smtClean="0"/>
              <a:t>8/8/24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89F9E-9962-4B7B-BA18-A15907CCC6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5256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D92BC-42A9-434B-8530-ADBF4485E407}" type="datetimeFigureOut">
              <a:rPr lang="en-US" smtClean="0"/>
              <a:t>8/8/24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89F9E-9962-4B7B-BA18-A15907CCC6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1132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D92BC-42A9-434B-8530-ADBF4485E407}" type="datetimeFigureOut">
              <a:rPr lang="en-US" smtClean="0"/>
              <a:t>8/8/24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89F9E-9962-4B7B-BA18-A15907CCC6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4963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D92BC-42A9-434B-8530-ADBF4485E407}" type="datetimeFigureOut">
              <a:rPr lang="en-US" smtClean="0"/>
              <a:t>8/8/24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89F9E-9962-4B7B-BA18-A15907CCC6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73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D92BC-42A9-434B-8530-ADBF4485E407}" type="datetimeFigureOut">
              <a:rPr lang="en-US" smtClean="0"/>
              <a:t>8/8/24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89F9E-9962-4B7B-BA18-A15907CCC6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79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D92BC-42A9-434B-8530-ADBF4485E407}" type="datetimeFigureOut">
              <a:rPr lang="en-US" smtClean="0"/>
              <a:t>8/8/24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89F9E-9962-4B7B-BA18-A15907CCC6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50155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D92BC-42A9-434B-8530-ADBF4485E407}" type="datetimeFigureOut">
              <a:rPr lang="en-US" smtClean="0"/>
              <a:t>8/8/24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89F9E-9962-4B7B-BA18-A15907CCC6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9500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D92BC-42A9-434B-8530-ADBF4485E407}" type="datetimeFigureOut">
              <a:rPr lang="en-US" smtClean="0"/>
              <a:t>8/8/24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89F9E-9962-4B7B-BA18-A15907CCC6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1139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D92BC-42A9-434B-8530-ADBF4485E407}" type="datetimeFigureOut">
              <a:rPr lang="en-US" smtClean="0"/>
              <a:t>8/8/24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89F9E-9962-4B7B-BA18-A15907CCC6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7407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D92BC-42A9-434B-8530-ADBF4485E407}" type="datetimeFigureOut">
              <a:rPr lang="en-US" smtClean="0"/>
              <a:t>8/8/24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89F9E-9962-4B7B-BA18-A15907CCC6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6204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0D92BC-42A9-434B-8530-ADBF4485E407}" type="datetimeFigureOut">
              <a:rPr lang="en-US" smtClean="0"/>
              <a:pPr/>
              <a:t>8/8/24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289F9E-9962-4B7B-BA18-A15907CCC6B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93039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3" r:id="rId3"/>
    <p:sldLayoutId id="2147483714" r:id="rId4"/>
    <p:sldLayoutId id="2147483715" r:id="rId5"/>
    <p:sldLayoutId id="2147483716" r:id="rId6"/>
    <p:sldLayoutId id="2147483717" r:id="rId7"/>
    <p:sldLayoutId id="2147483718" r:id="rId8"/>
    <p:sldLayoutId id="2147483719" r:id="rId9"/>
    <p:sldLayoutId id="2147483720" r:id="rId10"/>
    <p:sldLayoutId id="214748372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customXml" Target="../ink/ink1.xml"/><Relationship Id="rId13" Type="http://schemas.openxmlformats.org/officeDocument/2006/relationships/image" Target="../media/image25.png"/><Relationship Id="rId18" Type="http://schemas.openxmlformats.org/officeDocument/2006/relationships/customXml" Target="../ink/ink6.xml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2.jpeg"/><Relationship Id="rId12" Type="http://schemas.openxmlformats.org/officeDocument/2006/relationships/customXml" Target="../ink/ink3.xml"/><Relationship Id="rId17" Type="http://schemas.openxmlformats.org/officeDocument/2006/relationships/image" Target="../media/image27.png"/><Relationship Id="rId2" Type="http://schemas.openxmlformats.org/officeDocument/2006/relationships/audio" Target="../media/media2.wav"/><Relationship Id="rId16" Type="http://schemas.openxmlformats.org/officeDocument/2006/relationships/customXml" Target="../ink/ink5.xml"/><Relationship Id="rId20" Type="http://schemas.openxmlformats.org/officeDocument/2006/relationships/image" Target="../media/image20.png"/><Relationship Id="rId1" Type="http://schemas.microsoft.com/office/2007/relationships/media" Target="../media/media2.wav"/><Relationship Id="rId6" Type="http://schemas.openxmlformats.org/officeDocument/2006/relationships/image" Target="../media/image21.png"/><Relationship Id="rId11" Type="http://schemas.openxmlformats.org/officeDocument/2006/relationships/image" Target="../media/image24.png"/><Relationship Id="rId5" Type="http://schemas.openxmlformats.org/officeDocument/2006/relationships/audio" Target="../media/audio1.wav"/><Relationship Id="rId15" Type="http://schemas.openxmlformats.org/officeDocument/2006/relationships/image" Target="../media/image26.png"/><Relationship Id="rId10" Type="http://schemas.openxmlformats.org/officeDocument/2006/relationships/customXml" Target="../ink/ink2.xml"/><Relationship Id="rId19" Type="http://schemas.openxmlformats.org/officeDocument/2006/relationships/image" Target="../media/image28.png"/><Relationship Id="rId4" Type="http://schemas.openxmlformats.org/officeDocument/2006/relationships/notesSlide" Target="../notesSlides/notesSlide7.xml"/><Relationship Id="rId9" Type="http://schemas.openxmlformats.org/officeDocument/2006/relationships/image" Target="../media/image23.png"/><Relationship Id="rId14" Type="http://schemas.openxmlformats.org/officeDocument/2006/relationships/customXml" Target="../ink/ink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Figures of houses in different position and sizes">
            <a:extLst>
              <a:ext uri="{FF2B5EF4-FFF2-40B4-BE49-F238E27FC236}">
                <a16:creationId xmlns:a16="http://schemas.microsoft.com/office/drawing/2014/main" id="{2C5F093B-8E14-3AA8-458E-BEF4510C5AF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rcRect b="23"/>
          <a:stretch/>
        </p:blipFill>
        <p:spPr>
          <a:xfrm>
            <a:off x="-7532" y="-24259"/>
            <a:ext cx="12237910" cy="6882259"/>
          </a:xfrm>
          <a:prstGeom prst="rect">
            <a:avLst/>
          </a:prstGeom>
        </p:spPr>
      </p:pic>
      <p:pic>
        <p:nvPicPr>
          <p:cNvPr id="10" name="Graphic 9" descr="Sparrow with solid fill">
            <a:extLst>
              <a:ext uri="{FF2B5EF4-FFF2-40B4-BE49-F238E27FC236}">
                <a16:creationId xmlns:a16="http://schemas.microsoft.com/office/drawing/2014/main" id="{7BC284D0-640C-8B24-C09D-B1E7391CB0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6788" y="3934491"/>
            <a:ext cx="914400" cy="914400"/>
          </a:xfrm>
          <a:prstGeom prst="rect">
            <a:avLst/>
          </a:prstGeom>
        </p:spPr>
      </p:pic>
      <p:pic>
        <p:nvPicPr>
          <p:cNvPr id="14" name="Graphic 13" descr="Sparrow with solid fill">
            <a:extLst>
              <a:ext uri="{FF2B5EF4-FFF2-40B4-BE49-F238E27FC236}">
                <a16:creationId xmlns:a16="http://schemas.microsoft.com/office/drawing/2014/main" id="{BE0A527C-201A-A5ED-B83D-CBB65DD8DCF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06705" y="1363942"/>
            <a:ext cx="843409" cy="774340"/>
          </a:xfrm>
          <a:prstGeom prst="rect">
            <a:avLst/>
          </a:prstGeom>
        </p:spPr>
      </p:pic>
      <p:pic>
        <p:nvPicPr>
          <p:cNvPr id="11" name="Graphic 10" descr="Sparrow with solid fill">
            <a:extLst>
              <a:ext uri="{FF2B5EF4-FFF2-40B4-BE49-F238E27FC236}">
                <a16:creationId xmlns:a16="http://schemas.microsoft.com/office/drawing/2014/main" id="{D8EEC06A-1B3B-6B24-6341-3D1F49C81A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H="1">
            <a:off x="3935760" y="4786068"/>
            <a:ext cx="656239" cy="914400"/>
          </a:xfrm>
          <a:prstGeom prst="rect">
            <a:avLst/>
          </a:prstGeom>
        </p:spPr>
      </p:pic>
      <p:pic>
        <p:nvPicPr>
          <p:cNvPr id="12" name="Graphic 11" descr="Sparrow with solid fill">
            <a:extLst>
              <a:ext uri="{FF2B5EF4-FFF2-40B4-BE49-F238E27FC236}">
                <a16:creationId xmlns:a16="http://schemas.microsoft.com/office/drawing/2014/main" id="{2968FD14-B4E5-8FDD-AE33-4E35103169F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015880" y="836712"/>
            <a:ext cx="914400" cy="914400"/>
          </a:xfrm>
          <a:prstGeom prst="rect">
            <a:avLst/>
          </a:prstGeom>
        </p:spPr>
      </p:pic>
      <p:pic>
        <p:nvPicPr>
          <p:cNvPr id="13" name="Graphic 12" descr="Sparrow with solid fill">
            <a:extLst>
              <a:ext uri="{FF2B5EF4-FFF2-40B4-BE49-F238E27FC236}">
                <a16:creationId xmlns:a16="http://schemas.microsoft.com/office/drawing/2014/main" id="{D140EAEE-241C-DC57-F348-D9ABDF38680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flipH="1">
            <a:off x="7841940" y="1721060"/>
            <a:ext cx="914400" cy="77434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3F5D70A-D463-CC53-2E35-1222FEA5D32B}"/>
              </a:ext>
            </a:extLst>
          </p:cNvPr>
          <p:cNvSpPr/>
          <p:nvPr/>
        </p:nvSpPr>
        <p:spPr>
          <a:xfrm>
            <a:off x="-9619" y="-24260"/>
            <a:ext cx="12237910" cy="6882259"/>
          </a:xfrm>
          <a:prstGeom prst="rect">
            <a:avLst/>
          </a:prstGeom>
          <a:solidFill>
            <a:srgbClr val="FFFFFF">
              <a:alpha val="38824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1694F8D-6090-6FE5-5FE1-19CFCDCD1E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03056" y="1109720"/>
            <a:ext cx="9612560" cy="2387600"/>
          </a:xfrm>
        </p:spPr>
        <p:txBody>
          <a:bodyPr>
            <a:normAutofit/>
          </a:bodyPr>
          <a:lstStyle/>
          <a:p>
            <a:r>
              <a:rPr lang="en-US" sz="5400" dirty="0"/>
              <a:t>Do neighbors share more songs? 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D3A88C29-4A90-DDC8-9647-B1A509B4063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l"/>
            <a:r>
              <a:rPr lang="en-US" dirty="0"/>
              <a:t>Jiayi Zhang | KSCB </a:t>
            </a:r>
          </a:p>
          <a:p>
            <a:pPr algn="l"/>
            <a:r>
              <a:rPr lang="en-US" dirty="0"/>
              <a:t>with supervision &amp; data access from Dr. Christophe Bousquet</a:t>
            </a:r>
          </a:p>
        </p:txBody>
      </p:sp>
    </p:spTree>
    <p:extLst>
      <p:ext uri="{BB962C8B-B14F-4D97-AF65-F5344CB8AC3E}">
        <p14:creationId xmlns:p14="http://schemas.microsoft.com/office/powerpoint/2010/main" val="38308040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EA79E35-6FEB-D5B4-0915-948CD72EB7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424" y="1163471"/>
            <a:ext cx="4752528" cy="557789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4ABCD4A-DF6A-47D2-C9CB-637769B391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1354" y="1561857"/>
            <a:ext cx="4608512" cy="4564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5027752-33B3-5BB3-D766-FF49E278A6D2}"/>
              </a:ext>
            </a:extLst>
          </p:cNvPr>
          <p:cNvSpPr txBox="1"/>
          <p:nvPr/>
        </p:nvSpPr>
        <p:spPr>
          <a:xfrm>
            <a:off x="1073442" y="794139"/>
            <a:ext cx="4428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% Variance explained by different filters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7BB5C9-BC33-D90C-756D-9A8FA65FB81B}"/>
              </a:ext>
            </a:extLst>
          </p:cNvPr>
          <p:cNvSpPr txBox="1"/>
          <p:nvPr/>
        </p:nvSpPr>
        <p:spPr>
          <a:xfrm>
            <a:off x="6080059" y="1163471"/>
            <a:ext cx="60982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Average correlation between filtered songs.</a:t>
            </a:r>
          </a:p>
        </p:txBody>
      </p:sp>
      <p:sp>
        <p:nvSpPr>
          <p:cNvPr id="3" name="Pentagon 2">
            <a:extLst>
              <a:ext uri="{FF2B5EF4-FFF2-40B4-BE49-F238E27FC236}">
                <a16:creationId xmlns:a16="http://schemas.microsoft.com/office/drawing/2014/main" id="{39F69D92-E2D5-6BAA-2277-E8C31DC9EFD8}"/>
              </a:ext>
            </a:extLst>
          </p:cNvPr>
          <p:cNvSpPr/>
          <p:nvPr/>
        </p:nvSpPr>
        <p:spPr>
          <a:xfrm>
            <a:off x="0" y="0"/>
            <a:ext cx="3384376" cy="446240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Denoise + Represent</a:t>
            </a:r>
          </a:p>
        </p:txBody>
      </p:sp>
    </p:spTree>
    <p:extLst>
      <p:ext uri="{BB962C8B-B14F-4D97-AF65-F5344CB8AC3E}">
        <p14:creationId xmlns:p14="http://schemas.microsoft.com/office/powerpoint/2010/main" val="42310047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20C9193-F33D-1D98-7B3B-5B27327EB878}"/>
              </a:ext>
            </a:extLst>
          </p:cNvPr>
          <p:cNvGrpSpPr/>
          <p:nvPr/>
        </p:nvGrpSpPr>
        <p:grpSpPr>
          <a:xfrm>
            <a:off x="335360" y="836712"/>
            <a:ext cx="5519936" cy="5685878"/>
            <a:chOff x="479375" y="326987"/>
            <a:chExt cx="5904657" cy="6082165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CBF03252-AA68-734B-BAB2-9DF4A6AEB4A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9375" y="2509384"/>
              <a:ext cx="5904657" cy="3899768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1428B2A-2F85-B408-82E1-D9994EF047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2145" y="326987"/>
              <a:ext cx="5616624" cy="2175609"/>
            </a:xfrm>
            <a:prstGeom prst="rect">
              <a:avLst/>
            </a:prstGeom>
          </p:spPr>
        </p:pic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8255DEF5-6DC1-A83A-7CE4-4B8D7AFEF5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6704" y="2880398"/>
            <a:ext cx="5519936" cy="36456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2914FC5-900D-2689-1F3F-5E92C48FCF5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2750"/>
          <a:stretch/>
        </p:blipFill>
        <p:spPr>
          <a:xfrm>
            <a:off x="6461810" y="836712"/>
            <a:ext cx="5353590" cy="2035230"/>
          </a:xfrm>
          <a:prstGeom prst="rect">
            <a:avLst/>
          </a:prstGeom>
        </p:spPr>
      </p:pic>
      <p:sp>
        <p:nvSpPr>
          <p:cNvPr id="8" name="Pentagon 7">
            <a:extLst>
              <a:ext uri="{FF2B5EF4-FFF2-40B4-BE49-F238E27FC236}">
                <a16:creationId xmlns:a16="http://schemas.microsoft.com/office/drawing/2014/main" id="{332CE7CF-4C27-92FF-BBAF-77F2CCB87D5C}"/>
              </a:ext>
            </a:extLst>
          </p:cNvPr>
          <p:cNvSpPr/>
          <p:nvPr/>
        </p:nvSpPr>
        <p:spPr>
          <a:xfrm>
            <a:off x="0" y="0"/>
            <a:ext cx="3384376" cy="446240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Denoise + Represent</a:t>
            </a:r>
          </a:p>
        </p:txBody>
      </p:sp>
    </p:spTree>
    <p:extLst>
      <p:ext uri="{BB962C8B-B14F-4D97-AF65-F5344CB8AC3E}">
        <p14:creationId xmlns:p14="http://schemas.microsoft.com/office/powerpoint/2010/main" val="22135953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FEA4233-AF79-F0FA-B5D0-787DFDFBD36D}"/>
              </a:ext>
            </a:extLst>
          </p:cNvPr>
          <p:cNvGrpSpPr/>
          <p:nvPr/>
        </p:nvGrpSpPr>
        <p:grpSpPr>
          <a:xfrm>
            <a:off x="0" y="0"/>
            <a:ext cx="6096000" cy="446240"/>
            <a:chOff x="0" y="0"/>
            <a:chExt cx="6096000" cy="446240"/>
          </a:xfrm>
        </p:grpSpPr>
        <p:sp>
          <p:nvSpPr>
            <p:cNvPr id="4" name="Pentagon 3">
              <a:extLst>
                <a:ext uri="{FF2B5EF4-FFF2-40B4-BE49-F238E27FC236}">
                  <a16:creationId xmlns:a16="http://schemas.microsoft.com/office/drawing/2014/main" id="{4943F3D0-0FC0-AEB3-161A-20A42C8BE5A8}"/>
                </a:ext>
              </a:extLst>
            </p:cNvPr>
            <p:cNvSpPr/>
            <p:nvPr/>
          </p:nvSpPr>
          <p:spPr>
            <a:xfrm>
              <a:off x="0" y="0"/>
              <a:ext cx="3384376" cy="446240"/>
            </a:xfrm>
            <a:prstGeom prst="homePlat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Denoise + Represent</a:t>
              </a:r>
            </a:p>
          </p:txBody>
        </p:sp>
        <p:sp>
          <p:nvSpPr>
            <p:cNvPr id="5" name="Chevron 4">
              <a:extLst>
                <a:ext uri="{FF2B5EF4-FFF2-40B4-BE49-F238E27FC236}">
                  <a16:creationId xmlns:a16="http://schemas.microsoft.com/office/drawing/2014/main" id="{AD837DD2-E478-3253-DE3E-79C6B8B48CE3}"/>
                </a:ext>
              </a:extLst>
            </p:cNvPr>
            <p:cNvSpPr/>
            <p:nvPr/>
          </p:nvSpPr>
          <p:spPr>
            <a:xfrm>
              <a:off x="3256334" y="0"/>
              <a:ext cx="2839666" cy="446240"/>
            </a:xfrm>
            <a:prstGeom prst="chevron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Compare</a:t>
              </a:r>
            </a:p>
          </p:txBody>
        </p:sp>
      </p:grp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D98114D-3A52-795E-885A-603CBD907366}"/>
              </a:ext>
            </a:extLst>
          </p:cNvPr>
          <p:cNvSpPr txBox="1">
            <a:spLocks/>
          </p:cNvSpPr>
          <p:nvPr/>
        </p:nvSpPr>
        <p:spPr>
          <a:xfrm>
            <a:off x="6415388" y="1599039"/>
            <a:ext cx="5328592" cy="218933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Need to compare the “similarity” (i.e. distance) between 1D time-series of different lengths.</a:t>
            </a:r>
          </a:p>
          <a:p>
            <a:r>
              <a:rPr lang="en-US" dirty="0"/>
              <a:t>Idea: Dynamical time-warping (local/sub-sequence alignment)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DDB2A95-9319-2809-1B18-71B0D47EB2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053" y="1412776"/>
            <a:ext cx="5040561" cy="3803500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F0553B34-461A-BA76-EC08-5C430FAF6003}"/>
              </a:ext>
            </a:extLst>
          </p:cNvPr>
          <p:cNvGrpSpPr/>
          <p:nvPr/>
        </p:nvGrpSpPr>
        <p:grpSpPr>
          <a:xfrm>
            <a:off x="736053" y="1412776"/>
            <a:ext cx="8816331" cy="4636388"/>
            <a:chOff x="736053" y="1412776"/>
            <a:chExt cx="8816331" cy="4636388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A9E32A10-BD65-F483-8A7A-B1A0FD5915C3}"/>
                </a:ext>
              </a:extLst>
            </p:cNvPr>
            <p:cNvGrpSpPr/>
            <p:nvPr/>
          </p:nvGrpSpPr>
          <p:grpSpPr>
            <a:xfrm>
              <a:off x="736053" y="1412776"/>
              <a:ext cx="8816331" cy="4636388"/>
              <a:chOff x="736053" y="1412776"/>
              <a:chExt cx="8816331" cy="4636388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4B18EE0B-754B-F341-3FA6-2BB0D4B849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736053" y="1412776"/>
                <a:ext cx="5040561" cy="3744416"/>
              </a:xfrm>
              <a:prstGeom prst="rect">
                <a:avLst/>
              </a:prstGeom>
            </p:spPr>
          </p:pic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D645D8C-1BC8-8A39-7693-65F6D863C7F6}"/>
                  </a:ext>
                </a:extLst>
              </p:cNvPr>
              <p:cNvSpPr txBox="1"/>
              <p:nvPr/>
            </p:nvSpPr>
            <p:spPr>
              <a:xfrm>
                <a:off x="5951984" y="4941168"/>
                <a:ext cx="3600400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600" dirty="0"/>
                  <a:t>😀 </a:t>
                </a:r>
                <a:r>
                  <a:rPr lang="en-US" sz="2000" dirty="0"/>
                  <a:t>PROBLEM SOLVED!?</a:t>
                </a:r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BCF3037-66A3-3BC1-3759-7892181DB659}"/>
                </a:ext>
              </a:extLst>
            </p:cNvPr>
            <p:cNvSpPr txBox="1"/>
            <p:nvPr/>
          </p:nvSpPr>
          <p:spPr>
            <a:xfrm>
              <a:off x="736053" y="5310500"/>
              <a:ext cx="20162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DIST = 5.5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81667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537BA33E-5595-09CE-4E98-A9DB06AF20F5}"/>
              </a:ext>
            </a:extLst>
          </p:cNvPr>
          <p:cNvGrpSpPr/>
          <p:nvPr/>
        </p:nvGrpSpPr>
        <p:grpSpPr>
          <a:xfrm>
            <a:off x="0" y="0"/>
            <a:ext cx="6096000" cy="446240"/>
            <a:chOff x="0" y="0"/>
            <a:chExt cx="6096000" cy="446240"/>
          </a:xfrm>
        </p:grpSpPr>
        <p:sp>
          <p:nvSpPr>
            <p:cNvPr id="4" name="Pentagon 3">
              <a:extLst>
                <a:ext uri="{FF2B5EF4-FFF2-40B4-BE49-F238E27FC236}">
                  <a16:creationId xmlns:a16="http://schemas.microsoft.com/office/drawing/2014/main" id="{508FC37E-E240-4D10-22DF-FF20BA12CF5E}"/>
                </a:ext>
              </a:extLst>
            </p:cNvPr>
            <p:cNvSpPr/>
            <p:nvPr/>
          </p:nvSpPr>
          <p:spPr>
            <a:xfrm>
              <a:off x="0" y="0"/>
              <a:ext cx="3384376" cy="446240"/>
            </a:xfrm>
            <a:prstGeom prst="homePlat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Denoise + Represent</a:t>
              </a:r>
            </a:p>
          </p:txBody>
        </p:sp>
        <p:sp>
          <p:nvSpPr>
            <p:cNvPr id="5" name="Chevron 4">
              <a:extLst>
                <a:ext uri="{FF2B5EF4-FFF2-40B4-BE49-F238E27FC236}">
                  <a16:creationId xmlns:a16="http://schemas.microsoft.com/office/drawing/2014/main" id="{59E31186-C3BD-032A-67EC-DA576BD4F762}"/>
                </a:ext>
              </a:extLst>
            </p:cNvPr>
            <p:cNvSpPr/>
            <p:nvPr/>
          </p:nvSpPr>
          <p:spPr>
            <a:xfrm>
              <a:off x="3256334" y="0"/>
              <a:ext cx="2839666" cy="446240"/>
            </a:xfrm>
            <a:prstGeom prst="chevron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Compare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F5CD9DD0-B7A3-1969-5404-13A52B1AFE35}"/>
              </a:ext>
            </a:extLst>
          </p:cNvPr>
          <p:cNvGrpSpPr/>
          <p:nvPr/>
        </p:nvGrpSpPr>
        <p:grpSpPr>
          <a:xfrm>
            <a:off x="2135560" y="1196752"/>
            <a:ext cx="6032698" cy="4883757"/>
            <a:chOff x="1127448" y="1340768"/>
            <a:chExt cx="6032698" cy="4883757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C1C346A6-BCE8-FBC8-8048-964E83B025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27448" y="1340768"/>
              <a:ext cx="6032698" cy="4481433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B68E91B-28D6-CB5A-CF9A-E53AF2F5145C}"/>
                </a:ext>
              </a:extLst>
            </p:cNvPr>
            <p:cNvSpPr txBox="1"/>
            <p:nvPr/>
          </p:nvSpPr>
          <p:spPr>
            <a:xfrm>
              <a:off x="1368152" y="5855193"/>
              <a:ext cx="20162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DIST = 5.39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2C89FEEB-681A-26C8-1B0F-C8017BF48E78}"/>
              </a:ext>
            </a:extLst>
          </p:cNvPr>
          <p:cNvSpPr txBox="1"/>
          <p:nvPr/>
        </p:nvSpPr>
        <p:spPr>
          <a:xfrm>
            <a:off x="8499289" y="5157179"/>
            <a:ext cx="36004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/>
              <a:t>🤯 </a:t>
            </a:r>
            <a:r>
              <a:rPr lang="en-US" sz="2000" dirty="0"/>
              <a:t>NOT SO FAST…</a:t>
            </a:r>
          </a:p>
        </p:txBody>
      </p:sp>
    </p:spTree>
    <p:extLst>
      <p:ext uri="{BB962C8B-B14F-4D97-AF65-F5344CB8AC3E}">
        <p14:creationId xmlns:p14="http://schemas.microsoft.com/office/powerpoint/2010/main" val="1243607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E8435A4-8690-90A9-F9F9-A7C10E1B2759}"/>
              </a:ext>
            </a:extLst>
          </p:cNvPr>
          <p:cNvGrpSpPr/>
          <p:nvPr/>
        </p:nvGrpSpPr>
        <p:grpSpPr>
          <a:xfrm>
            <a:off x="0" y="0"/>
            <a:ext cx="6096000" cy="446240"/>
            <a:chOff x="0" y="0"/>
            <a:chExt cx="6096000" cy="446240"/>
          </a:xfrm>
        </p:grpSpPr>
        <p:sp>
          <p:nvSpPr>
            <p:cNvPr id="3" name="Pentagon 2">
              <a:extLst>
                <a:ext uri="{FF2B5EF4-FFF2-40B4-BE49-F238E27FC236}">
                  <a16:creationId xmlns:a16="http://schemas.microsoft.com/office/drawing/2014/main" id="{9823F2DE-BEC4-37C9-9576-4CA30C7146D1}"/>
                </a:ext>
              </a:extLst>
            </p:cNvPr>
            <p:cNvSpPr/>
            <p:nvPr/>
          </p:nvSpPr>
          <p:spPr>
            <a:xfrm>
              <a:off x="0" y="0"/>
              <a:ext cx="3384376" cy="446240"/>
            </a:xfrm>
            <a:prstGeom prst="homePlat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Denoise + Represent</a:t>
              </a:r>
            </a:p>
          </p:txBody>
        </p:sp>
        <p:sp>
          <p:nvSpPr>
            <p:cNvPr id="4" name="Chevron 3">
              <a:extLst>
                <a:ext uri="{FF2B5EF4-FFF2-40B4-BE49-F238E27FC236}">
                  <a16:creationId xmlns:a16="http://schemas.microsoft.com/office/drawing/2014/main" id="{3942A30C-C609-3523-239B-274666B77352}"/>
                </a:ext>
              </a:extLst>
            </p:cNvPr>
            <p:cNvSpPr/>
            <p:nvPr/>
          </p:nvSpPr>
          <p:spPr>
            <a:xfrm>
              <a:off x="3256334" y="0"/>
              <a:ext cx="2839666" cy="446240"/>
            </a:xfrm>
            <a:prstGeom prst="chevron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Compare</a:t>
              </a:r>
            </a:p>
          </p:txBody>
        </p:sp>
      </p:grpSp>
      <p:sp>
        <p:nvSpPr>
          <p:cNvPr id="5" name="Chevron 4">
            <a:extLst>
              <a:ext uri="{FF2B5EF4-FFF2-40B4-BE49-F238E27FC236}">
                <a16:creationId xmlns:a16="http://schemas.microsoft.com/office/drawing/2014/main" id="{91182256-05FA-D320-6AFE-895F4EA6AAD4}"/>
              </a:ext>
            </a:extLst>
          </p:cNvPr>
          <p:cNvSpPr/>
          <p:nvPr/>
        </p:nvSpPr>
        <p:spPr>
          <a:xfrm>
            <a:off x="5967960" y="0"/>
            <a:ext cx="2839666" cy="44624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Visualize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7BE217D-B9B3-8687-9903-B2933D013F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6123" y="1738213"/>
            <a:ext cx="6663006" cy="4100311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CAFF48F-60B4-EB29-2E0F-A4AD7AC166D5}"/>
              </a:ext>
            </a:extLst>
          </p:cNvPr>
          <p:cNvSpPr txBox="1">
            <a:spLocks/>
          </p:cNvSpPr>
          <p:nvPr/>
        </p:nvSpPr>
        <p:spPr>
          <a:xfrm>
            <a:off x="8328248" y="1599039"/>
            <a:ext cx="3415732" cy="218933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4F7D54E-A5AF-CBE8-2ECD-2C5476D93EB6}"/>
              </a:ext>
            </a:extLst>
          </p:cNvPr>
          <p:cNvSpPr txBox="1">
            <a:spLocks/>
          </p:cNvSpPr>
          <p:nvPr/>
        </p:nvSpPr>
        <p:spPr>
          <a:xfrm>
            <a:off x="278029" y="2334335"/>
            <a:ext cx="5328592" cy="218933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Given a distance matrix of all songs with each other, how do we visualize them?</a:t>
            </a:r>
          </a:p>
          <a:p>
            <a:r>
              <a:rPr lang="en-US" dirty="0"/>
              <a:t>Idea: (non-metric) multi-dimensional scaling (</a:t>
            </a:r>
            <a:r>
              <a:rPr lang="en-US" dirty="0" err="1"/>
              <a:t>nMDS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445063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E8435A4-8690-90A9-F9F9-A7C10E1B2759}"/>
              </a:ext>
            </a:extLst>
          </p:cNvPr>
          <p:cNvGrpSpPr/>
          <p:nvPr/>
        </p:nvGrpSpPr>
        <p:grpSpPr>
          <a:xfrm>
            <a:off x="0" y="0"/>
            <a:ext cx="6096000" cy="446240"/>
            <a:chOff x="0" y="0"/>
            <a:chExt cx="6096000" cy="446240"/>
          </a:xfrm>
        </p:grpSpPr>
        <p:sp>
          <p:nvSpPr>
            <p:cNvPr id="3" name="Pentagon 2">
              <a:extLst>
                <a:ext uri="{FF2B5EF4-FFF2-40B4-BE49-F238E27FC236}">
                  <a16:creationId xmlns:a16="http://schemas.microsoft.com/office/drawing/2014/main" id="{9823F2DE-BEC4-37C9-9576-4CA30C7146D1}"/>
                </a:ext>
              </a:extLst>
            </p:cNvPr>
            <p:cNvSpPr/>
            <p:nvPr/>
          </p:nvSpPr>
          <p:spPr>
            <a:xfrm>
              <a:off x="0" y="0"/>
              <a:ext cx="3384376" cy="446240"/>
            </a:xfrm>
            <a:prstGeom prst="homePlat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Denoise + Represent</a:t>
              </a:r>
            </a:p>
          </p:txBody>
        </p:sp>
        <p:sp>
          <p:nvSpPr>
            <p:cNvPr id="4" name="Chevron 3">
              <a:extLst>
                <a:ext uri="{FF2B5EF4-FFF2-40B4-BE49-F238E27FC236}">
                  <a16:creationId xmlns:a16="http://schemas.microsoft.com/office/drawing/2014/main" id="{3942A30C-C609-3523-239B-274666B77352}"/>
                </a:ext>
              </a:extLst>
            </p:cNvPr>
            <p:cNvSpPr/>
            <p:nvPr/>
          </p:nvSpPr>
          <p:spPr>
            <a:xfrm>
              <a:off x="3256334" y="0"/>
              <a:ext cx="2839666" cy="446240"/>
            </a:xfrm>
            <a:prstGeom prst="chevron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Compare</a:t>
              </a:r>
            </a:p>
          </p:txBody>
        </p:sp>
      </p:grpSp>
      <p:sp>
        <p:nvSpPr>
          <p:cNvPr id="5" name="Chevron 4">
            <a:extLst>
              <a:ext uri="{FF2B5EF4-FFF2-40B4-BE49-F238E27FC236}">
                <a16:creationId xmlns:a16="http://schemas.microsoft.com/office/drawing/2014/main" id="{91182256-05FA-D320-6AFE-895F4EA6AAD4}"/>
              </a:ext>
            </a:extLst>
          </p:cNvPr>
          <p:cNvSpPr/>
          <p:nvPr/>
        </p:nvSpPr>
        <p:spPr>
          <a:xfrm>
            <a:off x="5967960" y="0"/>
            <a:ext cx="2839666" cy="44624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Visualize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CAFF48F-60B4-EB29-2E0F-A4AD7AC166D5}"/>
              </a:ext>
            </a:extLst>
          </p:cNvPr>
          <p:cNvSpPr txBox="1">
            <a:spLocks/>
          </p:cNvSpPr>
          <p:nvPr/>
        </p:nvSpPr>
        <p:spPr>
          <a:xfrm>
            <a:off x="8328248" y="1599039"/>
            <a:ext cx="3415732" cy="218933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18E96B9-9BA5-AC9B-E02C-9AFB619F9F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640" y="1944887"/>
            <a:ext cx="5300330" cy="396149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CD9FD74-C779-1C10-008C-4BF7F34FF6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8088" y="1421560"/>
            <a:ext cx="4493545" cy="4484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7385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E8435A4-8690-90A9-F9F9-A7C10E1B2759}"/>
              </a:ext>
            </a:extLst>
          </p:cNvPr>
          <p:cNvGrpSpPr/>
          <p:nvPr/>
        </p:nvGrpSpPr>
        <p:grpSpPr>
          <a:xfrm>
            <a:off x="0" y="0"/>
            <a:ext cx="6096000" cy="446240"/>
            <a:chOff x="0" y="0"/>
            <a:chExt cx="6096000" cy="446240"/>
          </a:xfrm>
        </p:grpSpPr>
        <p:sp>
          <p:nvSpPr>
            <p:cNvPr id="3" name="Pentagon 2">
              <a:extLst>
                <a:ext uri="{FF2B5EF4-FFF2-40B4-BE49-F238E27FC236}">
                  <a16:creationId xmlns:a16="http://schemas.microsoft.com/office/drawing/2014/main" id="{9823F2DE-BEC4-37C9-9576-4CA30C7146D1}"/>
                </a:ext>
              </a:extLst>
            </p:cNvPr>
            <p:cNvSpPr/>
            <p:nvPr/>
          </p:nvSpPr>
          <p:spPr>
            <a:xfrm>
              <a:off x="0" y="0"/>
              <a:ext cx="3384376" cy="446240"/>
            </a:xfrm>
            <a:prstGeom prst="homePlat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Denoise + Represent</a:t>
              </a:r>
            </a:p>
          </p:txBody>
        </p:sp>
        <p:sp>
          <p:nvSpPr>
            <p:cNvPr id="4" name="Chevron 3">
              <a:extLst>
                <a:ext uri="{FF2B5EF4-FFF2-40B4-BE49-F238E27FC236}">
                  <a16:creationId xmlns:a16="http://schemas.microsoft.com/office/drawing/2014/main" id="{3942A30C-C609-3523-239B-274666B77352}"/>
                </a:ext>
              </a:extLst>
            </p:cNvPr>
            <p:cNvSpPr/>
            <p:nvPr/>
          </p:nvSpPr>
          <p:spPr>
            <a:xfrm>
              <a:off x="3256334" y="0"/>
              <a:ext cx="2839666" cy="446240"/>
            </a:xfrm>
            <a:prstGeom prst="chevron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Compare</a:t>
              </a:r>
            </a:p>
          </p:txBody>
        </p:sp>
      </p:grpSp>
      <p:sp>
        <p:nvSpPr>
          <p:cNvPr id="5" name="Chevron 4">
            <a:extLst>
              <a:ext uri="{FF2B5EF4-FFF2-40B4-BE49-F238E27FC236}">
                <a16:creationId xmlns:a16="http://schemas.microsoft.com/office/drawing/2014/main" id="{91182256-05FA-D320-6AFE-895F4EA6AAD4}"/>
              </a:ext>
            </a:extLst>
          </p:cNvPr>
          <p:cNvSpPr/>
          <p:nvPr/>
        </p:nvSpPr>
        <p:spPr>
          <a:xfrm>
            <a:off x="5967960" y="0"/>
            <a:ext cx="2839666" cy="446240"/>
          </a:xfrm>
          <a:prstGeom prst="chevron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Visualize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CAFF48F-60B4-EB29-2E0F-A4AD7AC166D5}"/>
              </a:ext>
            </a:extLst>
          </p:cNvPr>
          <p:cNvSpPr txBox="1">
            <a:spLocks/>
          </p:cNvSpPr>
          <p:nvPr/>
        </p:nvSpPr>
        <p:spPr>
          <a:xfrm>
            <a:off x="8328248" y="1599039"/>
            <a:ext cx="3415732" cy="218933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7994AD-F092-427C-E558-D0ED1E20B9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3101" y="1633935"/>
            <a:ext cx="6180308" cy="461919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822A2AC-10F4-DD72-1212-0F8AEDFFC750}"/>
              </a:ext>
            </a:extLst>
          </p:cNvPr>
          <p:cNvSpPr txBox="1"/>
          <p:nvPr/>
        </p:nvSpPr>
        <p:spPr>
          <a:xfrm>
            <a:off x="3951723" y="987604"/>
            <a:ext cx="47329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How about human labeled song types?</a:t>
            </a:r>
          </a:p>
          <a:p>
            <a:pPr algn="ctr"/>
            <a:r>
              <a:rPr lang="en-US" b="1" dirty="0"/>
              <a:t>(Ind: </a:t>
            </a:r>
            <a:r>
              <a:rPr lang="en-US" b="1" dirty="0" err="1"/>
              <a:t>bbom</a:t>
            </a:r>
            <a:r>
              <a:rPr lang="en-US" b="1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845645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5C237-6E81-0EF9-A6F7-387750003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Thoughts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D116B6-6262-12CD-A008-DEDBAF47AB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Need to fix DTW!</a:t>
            </a:r>
          </a:p>
          <a:p>
            <a:r>
              <a:rPr lang="en-US" dirty="0"/>
              <a:t>Interesting way to look at bird songs without human labeling (usually these studies are done at the “labeled song” level)</a:t>
            </a:r>
          </a:p>
          <a:p>
            <a:pPr lvl="1"/>
            <a:r>
              <a:rPr lang="en-US" dirty="0"/>
              <a:t>Agnostic to human interpretations of the bird song</a:t>
            </a:r>
          </a:p>
          <a:p>
            <a:r>
              <a:rPr lang="en-US" dirty="0"/>
              <a:t>Acknowledgement: Christophe for the dataset and discussions!</a:t>
            </a:r>
          </a:p>
        </p:txBody>
      </p:sp>
    </p:spTree>
    <p:extLst>
      <p:ext uri="{BB962C8B-B14F-4D97-AF65-F5344CB8AC3E}">
        <p14:creationId xmlns:p14="http://schemas.microsoft.com/office/powerpoint/2010/main" val="19889785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FA45F49-57C3-3AE4-9BCE-0698E228B6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344" y="1916832"/>
            <a:ext cx="5359817" cy="4044404"/>
          </a:xfrm>
          <a:prstGeom prst="rect">
            <a:avLst/>
          </a:prstGeom>
        </p:spPr>
      </p:pic>
      <p:sp>
        <p:nvSpPr>
          <p:cNvPr id="5" name="Down Arrow 4">
            <a:extLst>
              <a:ext uri="{FF2B5EF4-FFF2-40B4-BE49-F238E27FC236}">
                <a16:creationId xmlns:a16="http://schemas.microsoft.com/office/drawing/2014/main" id="{A8C4DFEF-2015-F8D5-6835-FEAE30B1631C}"/>
              </a:ext>
            </a:extLst>
          </p:cNvPr>
          <p:cNvSpPr/>
          <p:nvPr/>
        </p:nvSpPr>
        <p:spPr>
          <a:xfrm rot="16200000">
            <a:off x="6367566" y="3313593"/>
            <a:ext cx="360040" cy="1250877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9B09C8-CC78-6979-E5D6-EB242B6B32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8987" y="2291429"/>
            <a:ext cx="4317330" cy="329520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B88CA93-701B-2923-F1BE-F07D4E2E2516}"/>
              </a:ext>
            </a:extLst>
          </p:cNvPr>
          <p:cNvSpPr txBox="1"/>
          <p:nvPr/>
        </p:nvSpPr>
        <p:spPr>
          <a:xfrm>
            <a:off x="5358981" y="3112681"/>
            <a:ext cx="22300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max activity at </a:t>
            </a:r>
          </a:p>
          <a:p>
            <a:pPr algn="ctr"/>
            <a:r>
              <a:rPr lang="en-US" dirty="0"/>
              <a:t>each time point</a:t>
            </a:r>
          </a:p>
        </p:txBody>
      </p:sp>
    </p:spTree>
    <p:extLst>
      <p:ext uri="{BB962C8B-B14F-4D97-AF65-F5344CB8AC3E}">
        <p14:creationId xmlns:p14="http://schemas.microsoft.com/office/powerpoint/2010/main" val="14636210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467DA-A338-9130-D525-A9AC79B6A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EEECFF-F3BD-71DD-5E18-6CA2B5BBA6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8B934D-E001-BEE0-7C48-0B8FF4B831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5125"/>
            <a:ext cx="6299200" cy="595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0014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766344A-1B62-32F5-B8B8-B305B102FDB3}"/>
              </a:ext>
            </a:extLst>
          </p:cNvPr>
          <p:cNvGrpSpPr/>
          <p:nvPr/>
        </p:nvGrpSpPr>
        <p:grpSpPr>
          <a:xfrm>
            <a:off x="766337" y="603857"/>
            <a:ext cx="4176465" cy="4500499"/>
            <a:chOff x="509264" y="404664"/>
            <a:chExt cx="4176465" cy="4500499"/>
          </a:xfrm>
        </p:grpSpPr>
        <p:pic>
          <p:nvPicPr>
            <p:cNvPr id="1028" name="Picture 4" descr="Song sparrow. Photo courtesy of mandarte-island.weebly.com">
              <a:extLst>
                <a:ext uri="{FF2B5EF4-FFF2-40B4-BE49-F238E27FC236}">
                  <a16:creationId xmlns:a16="http://schemas.microsoft.com/office/drawing/2014/main" id="{7846F339-1B3D-DBAE-E8C0-34AC5EF373A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381" t="22049" r="28616" b="17053"/>
            <a:stretch/>
          </p:blipFill>
          <p:spPr bwMode="auto">
            <a:xfrm>
              <a:off x="509264" y="404664"/>
              <a:ext cx="4176465" cy="41764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788B7C1-460F-B363-80FF-FBF0A233BF15}"/>
                </a:ext>
              </a:extLst>
            </p:cNvPr>
            <p:cNvSpPr txBox="1"/>
            <p:nvPr/>
          </p:nvSpPr>
          <p:spPr>
            <a:xfrm>
              <a:off x="1538424" y="4628164"/>
              <a:ext cx="21181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err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mandarte-island.weebly.com</a:t>
              </a:r>
              <a:endPara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1997D3FD-7F93-AB3A-0073-1D37119B96EF}"/>
              </a:ext>
            </a:extLst>
          </p:cNvPr>
          <p:cNvGrpSpPr/>
          <p:nvPr/>
        </p:nvGrpSpPr>
        <p:grpSpPr>
          <a:xfrm>
            <a:off x="6097071" y="2916719"/>
            <a:ext cx="5790025" cy="3616849"/>
            <a:chOff x="5159896" y="1700808"/>
            <a:chExt cx="6726129" cy="397220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0ECB6BD-E1BF-CFC1-CC89-9364928BD6F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59896" y="1700808"/>
              <a:ext cx="6726129" cy="3655256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E7A3332-92EC-5E1F-C7B1-04855416EDCB}"/>
                </a:ext>
              </a:extLst>
            </p:cNvPr>
            <p:cNvSpPr txBox="1"/>
            <p:nvPr/>
          </p:nvSpPr>
          <p:spPr>
            <a:xfrm>
              <a:off x="7915483" y="5368796"/>
              <a:ext cx="1214954" cy="3042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Google Earth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2A1D873D-E876-7504-D61F-3A3C27AD8A60}"/>
              </a:ext>
            </a:extLst>
          </p:cNvPr>
          <p:cNvSpPr txBox="1"/>
          <p:nvPr/>
        </p:nvSpPr>
        <p:spPr>
          <a:xfrm>
            <a:off x="1093309" y="5179884"/>
            <a:ext cx="3888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Song sparrows (</a:t>
            </a:r>
            <a:r>
              <a:rPr lang="en-US" i="1" dirty="0" err="1"/>
              <a:t>Melospiza</a:t>
            </a:r>
            <a:r>
              <a:rPr lang="en-US" i="1" dirty="0"/>
              <a:t> </a:t>
            </a:r>
            <a:r>
              <a:rPr lang="en-US" i="1" dirty="0" err="1"/>
              <a:t>melodia</a:t>
            </a:r>
            <a:r>
              <a:rPr lang="en-US" dirty="0"/>
              <a:t>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E257B50-A5CE-AEAF-6318-39CACC79E49D}"/>
              </a:ext>
            </a:extLst>
          </p:cNvPr>
          <p:cNvSpPr txBox="1"/>
          <p:nvPr/>
        </p:nvSpPr>
        <p:spPr>
          <a:xfrm>
            <a:off x="7249199" y="2356925"/>
            <a:ext cx="3888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Mandarte</a:t>
            </a:r>
            <a:r>
              <a:rPr lang="en-US" dirty="0"/>
              <a:t> Island (BC, Canada)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80289B0-59EA-167E-772D-27F083B7F9F9}"/>
              </a:ext>
            </a:extLst>
          </p:cNvPr>
          <p:cNvCxnSpPr>
            <a:cxnSpLocks/>
          </p:cNvCxnSpPr>
          <p:nvPr/>
        </p:nvCxnSpPr>
        <p:spPr>
          <a:xfrm flipH="1">
            <a:off x="6487534" y="5908570"/>
            <a:ext cx="534695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9626C53-829B-0069-BD21-2BB6A05288E2}"/>
              </a:ext>
            </a:extLst>
          </p:cNvPr>
          <p:cNvSpPr txBox="1"/>
          <p:nvPr/>
        </p:nvSpPr>
        <p:spPr>
          <a:xfrm>
            <a:off x="6313095" y="5522776"/>
            <a:ext cx="883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~100m</a:t>
            </a:r>
          </a:p>
        </p:txBody>
      </p:sp>
    </p:spTree>
    <p:extLst>
      <p:ext uri="{BB962C8B-B14F-4D97-AF65-F5344CB8AC3E}">
        <p14:creationId xmlns:p14="http://schemas.microsoft.com/office/powerpoint/2010/main" val="16551254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5B1CBDB-BBC1-DF3C-CF2F-E7653C9B5C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360" y="501198"/>
            <a:ext cx="8280921" cy="5664105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7DFA35E9-B71A-25FA-239A-CB413B638D9E}"/>
              </a:ext>
            </a:extLst>
          </p:cNvPr>
          <p:cNvGrpSpPr/>
          <p:nvPr/>
        </p:nvGrpSpPr>
        <p:grpSpPr>
          <a:xfrm>
            <a:off x="335361" y="501200"/>
            <a:ext cx="8280920" cy="5664104"/>
            <a:chOff x="1703512" y="367613"/>
            <a:chExt cx="8951495" cy="6122774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9578AC1-4C5A-DAD7-EECA-C78C3CAB6B89}"/>
                </a:ext>
              </a:extLst>
            </p:cNvPr>
            <p:cNvSpPr/>
            <p:nvPr/>
          </p:nvSpPr>
          <p:spPr>
            <a:xfrm>
              <a:off x="1703512" y="367613"/>
              <a:ext cx="8951495" cy="6122774"/>
            </a:xfrm>
            <a:prstGeom prst="rect">
              <a:avLst/>
            </a:prstGeom>
            <a:solidFill>
              <a:srgbClr val="EBEBEB">
                <a:alpha val="36078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84F7CDC-720E-94F0-7E50-F519F9D1556C}"/>
                </a:ext>
              </a:extLst>
            </p:cNvPr>
            <p:cNvSpPr txBox="1"/>
            <p:nvPr/>
          </p:nvSpPr>
          <p:spPr>
            <a:xfrm>
              <a:off x="4162946" y="3645024"/>
              <a:ext cx="648072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0" dirty="0"/>
                <a:t>📍</a:t>
              </a:r>
            </a:p>
          </p:txBody>
        </p:sp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0C8F68FD-46B7-2337-42AC-14112E74D05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37823" y="3019863"/>
              <a:ext cx="1080120" cy="8182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52" name="Picture 4">
            <a:extLst>
              <a:ext uri="{FF2B5EF4-FFF2-40B4-BE49-F238E27FC236}">
                <a16:creationId xmlns:a16="http://schemas.microsoft.com/office/drawing/2014/main" id="{727E8A69-BE14-43F8-2A62-6E5CCF60B9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883" y="1701300"/>
            <a:ext cx="2794000" cy="326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C69D92E-1833-D468-B8D9-B16514386D83}"/>
              </a:ext>
            </a:extLst>
          </p:cNvPr>
          <p:cNvSpPr txBox="1"/>
          <p:nvPr/>
        </p:nvSpPr>
        <p:spPr>
          <a:xfrm>
            <a:off x="9398000" y="908689"/>
            <a:ext cx="279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They are all over North America! (</a:t>
            </a:r>
            <a:r>
              <a:rPr lang="en-US" dirty="0" err="1"/>
              <a:t>sr</a:t>
            </a:r>
            <a:r>
              <a:rPr lang="en-US" dirty="0"/>
              <a:t>: wiki)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ADC9EEF-F9D9-12AA-3341-0EFC81D6DB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06239" y="5138338"/>
            <a:ext cx="2286709" cy="1026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0839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AAAE84E9-C4A5-AE8B-C9EE-53EA067D672D}"/>
              </a:ext>
            </a:extLst>
          </p:cNvPr>
          <p:cNvGrpSpPr/>
          <p:nvPr/>
        </p:nvGrpSpPr>
        <p:grpSpPr>
          <a:xfrm>
            <a:off x="407368" y="836712"/>
            <a:ext cx="6158902" cy="5608376"/>
            <a:chOff x="335360" y="496575"/>
            <a:chExt cx="6158902" cy="5608376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781782C9-954A-C0D4-2C9B-96E99F08C9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5360" y="496575"/>
              <a:ext cx="6158902" cy="4660618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4E40008-6695-2DB4-5F64-23BA4762FF50}"/>
                </a:ext>
              </a:extLst>
            </p:cNvPr>
            <p:cNvSpPr txBox="1"/>
            <p:nvPr/>
          </p:nvSpPr>
          <p:spPr>
            <a:xfrm>
              <a:off x="1470594" y="5181621"/>
              <a:ext cx="3888433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Example territory map of</a:t>
              </a:r>
            </a:p>
            <a:p>
              <a:pPr algn="ctr"/>
              <a:r>
                <a:rPr lang="en-US" b="1" dirty="0" err="1"/>
                <a:t>Mandarte</a:t>
              </a:r>
              <a:r>
                <a:rPr lang="en-US" b="1" dirty="0"/>
                <a:t> – West (2015)</a:t>
              </a:r>
            </a:p>
            <a:p>
              <a:pPr algn="ctr"/>
              <a:r>
                <a:rPr lang="en-US" dirty="0" err="1"/>
                <a:t>sr</a:t>
              </a:r>
              <a:r>
                <a:rPr lang="en-US" dirty="0"/>
                <a:t>: </a:t>
              </a:r>
              <a:r>
                <a:rPr lang="en-US" dirty="0" err="1"/>
                <a:t>Mandarte</a:t>
              </a:r>
              <a:r>
                <a:rPr lang="en-US" dirty="0"/>
                <a:t> Research Team</a:t>
              </a:r>
            </a:p>
          </p:txBody>
        </p:sp>
      </p:grp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48A1818-1E6C-A88D-2CF6-E506EA424706}"/>
              </a:ext>
            </a:extLst>
          </p:cNvPr>
          <p:cNvSpPr txBox="1">
            <a:spLocks/>
          </p:cNvSpPr>
          <p:nvPr/>
        </p:nvSpPr>
        <p:spPr>
          <a:xfrm>
            <a:off x="7104112" y="1133291"/>
            <a:ext cx="4465712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Nearly all song sparrows of </a:t>
            </a:r>
            <a:r>
              <a:rPr lang="en-US" sz="2400" dirty="0" err="1"/>
              <a:t>Mandarte</a:t>
            </a:r>
            <a:r>
              <a:rPr lang="en-US" sz="2400" dirty="0"/>
              <a:t> has been monitored (throughout its life) since 1975!</a:t>
            </a:r>
          </a:p>
          <a:p>
            <a:r>
              <a:rPr lang="en-US" sz="2400" dirty="0"/>
              <a:t>Males (resident population) are territorial year-round. Songs are used for territorial defense and courtship. 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(Females also sing but are less well-studied)</a:t>
            </a:r>
          </a:p>
          <a:p>
            <a:r>
              <a:rPr lang="en-US" sz="2400" dirty="0"/>
              <a:t>Song sparrows are vocal learners (they learn notes/syllables and syntax).</a:t>
            </a:r>
          </a:p>
        </p:txBody>
      </p:sp>
    </p:spTree>
    <p:extLst>
      <p:ext uri="{BB962C8B-B14F-4D97-AF65-F5344CB8AC3E}">
        <p14:creationId xmlns:p14="http://schemas.microsoft.com/office/powerpoint/2010/main" val="23113011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C6D0CC6-DFB8-8E1E-F08D-01D0355565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43572" y="260648"/>
            <a:ext cx="7704856" cy="6125361"/>
          </a:xfrm>
          <a:prstGeom prst="rect">
            <a:avLst/>
          </a:prstGeom>
        </p:spPr>
      </p:pic>
      <p:pic>
        <p:nvPicPr>
          <p:cNvPr id="3" name="rrpm_20150402_0835_002_PN_484a">
            <a:hlinkClick r:id="" action="ppaction://media"/>
            <a:extLst>
              <a:ext uri="{FF2B5EF4-FFF2-40B4-BE49-F238E27FC236}">
                <a16:creationId xmlns:a16="http://schemas.microsoft.com/office/drawing/2014/main" id="{978D1A81-4523-13B0-AA4B-4F7A88281D0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043840" y="5805264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396894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7E9EE-FED6-6467-C58C-0DDC6DEB89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Question: Does territorial proximity predict song repertoire overlap?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13B4FE-FDFA-6791-E6C9-5D969B8086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Translation: Would vocalizations of neighboring song sparrows be more similar than non-neighbors?</a:t>
            </a:r>
          </a:p>
          <a:p>
            <a:r>
              <a:rPr lang="en-US" dirty="0"/>
              <a:t>Data: Field recordings of songs from male song sparrows on the </a:t>
            </a:r>
            <a:r>
              <a:rPr lang="en-US" dirty="0" err="1"/>
              <a:t>Mandarte</a:t>
            </a:r>
            <a:r>
              <a:rPr lang="en-US" dirty="0"/>
              <a:t> island, territory map (focus: 2015)</a:t>
            </a:r>
          </a:p>
          <a:p>
            <a:r>
              <a:rPr lang="en-US" dirty="0"/>
              <a:t>Technical problems to tackle: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How to </a:t>
            </a:r>
            <a:r>
              <a:rPr lang="en-US" b="1" dirty="0"/>
              <a:t>denoise</a:t>
            </a:r>
            <a:r>
              <a:rPr lang="en-US" dirty="0"/>
              <a:t> field recordings?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How to </a:t>
            </a:r>
            <a:r>
              <a:rPr lang="en-US" b="1" dirty="0"/>
              <a:t>represent</a:t>
            </a:r>
            <a:r>
              <a:rPr lang="en-US" dirty="0"/>
              <a:t> songs (so that they are comparable)?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How to </a:t>
            </a:r>
            <a:r>
              <a:rPr lang="en-US" b="1" dirty="0"/>
              <a:t>compare</a:t>
            </a:r>
            <a:r>
              <a:rPr lang="en-US" dirty="0"/>
              <a:t> songs?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31467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wym_20150501_1006_031_MA_Backgroundnoise_477e.wav">
            <a:hlinkClick r:id="" action="ppaction://media"/>
            <a:extLst>
              <a:ext uri="{FF2B5EF4-FFF2-40B4-BE49-F238E27FC236}">
                <a16:creationId xmlns:a16="http://schemas.microsoft.com/office/drawing/2014/main" id="{BED9F5E5-2D07-923A-1ADE-9E7CC70F4F4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8274" y="5623805"/>
            <a:ext cx="812800" cy="812800"/>
          </a:xfrm>
          <a:prstGeom prst="rect">
            <a:avLst/>
          </a:prstGeom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5556A9B-FCA9-4D2A-4B3D-0A57015644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55640" y="836712"/>
            <a:ext cx="6624736" cy="5629781"/>
          </a:xfrm>
          <a:prstGeom prst="rect">
            <a:avLst/>
          </a:prstGeom>
        </p:spPr>
      </p:pic>
      <p:sp>
        <p:nvSpPr>
          <p:cNvPr id="7" name="Pentagon 6">
            <a:extLst>
              <a:ext uri="{FF2B5EF4-FFF2-40B4-BE49-F238E27FC236}">
                <a16:creationId xmlns:a16="http://schemas.microsoft.com/office/drawing/2014/main" id="{07B36CF2-9CF8-F489-E691-05473385C550}"/>
              </a:ext>
            </a:extLst>
          </p:cNvPr>
          <p:cNvSpPr/>
          <p:nvPr/>
        </p:nvSpPr>
        <p:spPr>
          <a:xfrm>
            <a:off x="0" y="0"/>
            <a:ext cx="3384376" cy="446240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Denoise</a:t>
            </a:r>
          </a:p>
        </p:txBody>
      </p:sp>
    </p:spTree>
    <p:extLst>
      <p:ext uri="{BB962C8B-B14F-4D97-AF65-F5344CB8AC3E}">
        <p14:creationId xmlns:p14="http://schemas.microsoft.com/office/powerpoint/2010/main" val="1447141571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5931B7B-E1CE-E5DB-05A8-568CAC9A21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23513" y="642534"/>
            <a:ext cx="6956863" cy="5912027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F25C6BA2-0AE2-AEA3-E001-17632DF997E2}"/>
              </a:ext>
            </a:extLst>
          </p:cNvPr>
          <p:cNvGrpSpPr/>
          <p:nvPr/>
        </p:nvGrpSpPr>
        <p:grpSpPr>
          <a:xfrm>
            <a:off x="4548267" y="873166"/>
            <a:ext cx="7497691" cy="5450762"/>
            <a:chOff x="4511824" y="642534"/>
            <a:chExt cx="7497691" cy="545076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7753FDB7-1132-E72F-3CB2-68A6F3382917}"/>
                </a:ext>
              </a:extLst>
            </p:cNvPr>
            <p:cNvGrpSpPr/>
            <p:nvPr/>
          </p:nvGrpSpPr>
          <p:grpSpPr>
            <a:xfrm>
              <a:off x="4511824" y="3415513"/>
              <a:ext cx="2952328" cy="2677783"/>
              <a:chOff x="4511824" y="3415513"/>
              <a:chExt cx="2952328" cy="2677783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FBCA5D31-2F4B-0B19-93F1-7218C6EC0CC1}"/>
                  </a:ext>
                </a:extLst>
              </p:cNvPr>
              <p:cNvSpPr/>
              <p:nvPr/>
            </p:nvSpPr>
            <p:spPr>
              <a:xfrm>
                <a:off x="4511824" y="3415513"/>
                <a:ext cx="504056" cy="2677783"/>
              </a:xfrm>
              <a:prstGeom prst="rect">
                <a:avLst/>
              </a:prstGeom>
              <a:solidFill>
                <a:srgbClr val="F0A22E">
                  <a:alpha val="41961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87A41C42-4C60-7F12-13EA-2B9B5BA0CD93}"/>
                  </a:ext>
                </a:extLst>
              </p:cNvPr>
              <p:cNvSpPr/>
              <p:nvPr/>
            </p:nvSpPr>
            <p:spPr>
              <a:xfrm>
                <a:off x="7032104" y="3415513"/>
                <a:ext cx="432048" cy="2664296"/>
              </a:xfrm>
              <a:prstGeom prst="rect">
                <a:avLst/>
              </a:prstGeom>
              <a:solidFill>
                <a:srgbClr val="F0A22E">
                  <a:alpha val="41961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E8AD3EB9-3D7D-473F-4D80-B6C51E5E40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15880" y="2780928"/>
              <a:ext cx="4652607" cy="634585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112618D4-E02C-2657-5522-734EFE1FDBE9}"/>
                </a:ext>
              </a:extLst>
            </p:cNvPr>
            <p:cNvCxnSpPr>
              <a:cxnSpLocks/>
              <a:endCxn id="8" idx="0"/>
            </p:cNvCxnSpPr>
            <p:nvPr/>
          </p:nvCxnSpPr>
          <p:spPr>
            <a:xfrm flipH="1">
              <a:off x="7248128" y="2780928"/>
              <a:ext cx="2448272" cy="634585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098" name="Picture 2" descr="Inhaling Seagull Meme Generator ...">
              <a:extLst>
                <a:ext uri="{FF2B5EF4-FFF2-40B4-BE49-F238E27FC236}">
                  <a16:creationId xmlns:a16="http://schemas.microsoft.com/office/drawing/2014/main" id="{71FB57B7-B63D-A63A-2977-F2040E86A89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96400" y="642534"/>
              <a:ext cx="2313115" cy="22824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31800036-4C25-3149-08D7-78B63C3D464B}"/>
                  </a:ext>
                </a:extLst>
              </p14:cNvPr>
              <p14:cNvContentPartPr/>
              <p14:nvPr/>
            </p14:nvContentPartPr>
            <p14:xfrm>
              <a:off x="3253110" y="4838976"/>
              <a:ext cx="565560" cy="360"/>
            </p14:xfrm>
          </p:contentPart>
        </mc:Choice>
        <mc:Fallback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31800036-4C25-3149-08D7-78B63C3D464B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163110" y="4659336"/>
                <a:ext cx="7452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16BD4FBB-8346-66A3-81A6-986DA7F08436}"/>
                  </a:ext>
                </a:extLst>
              </p14:cNvPr>
              <p14:cNvContentPartPr/>
              <p14:nvPr/>
            </p14:nvContentPartPr>
            <p14:xfrm>
              <a:off x="4752870" y="4850496"/>
              <a:ext cx="799560" cy="360"/>
            </p14:xfrm>
          </p:contentPart>
        </mc:Choice>
        <mc:Fallback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16BD4FBB-8346-66A3-81A6-986DA7F08436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662870" y="4670496"/>
                <a:ext cx="9792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765AB515-263E-6BA6-8C7E-3A4735E8EF17}"/>
                  </a:ext>
                </a:extLst>
              </p14:cNvPr>
              <p14:cNvContentPartPr/>
              <p14:nvPr/>
            </p14:nvContentPartPr>
            <p14:xfrm>
              <a:off x="6256950" y="5068296"/>
              <a:ext cx="690480" cy="3960"/>
            </p14:xfrm>
          </p:contentPart>
        </mc:Choice>
        <mc:Fallback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765AB515-263E-6BA6-8C7E-3A4735E8EF17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166950" y="4888296"/>
                <a:ext cx="870120" cy="36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D460E480-1DA6-19E7-B085-6A9675968BE0}"/>
                  </a:ext>
                </a:extLst>
              </p14:cNvPr>
              <p14:cNvContentPartPr/>
              <p14:nvPr/>
            </p14:nvContentPartPr>
            <p14:xfrm>
              <a:off x="7424430" y="4412736"/>
              <a:ext cx="37800" cy="360"/>
            </p14:xfrm>
          </p:contentPart>
        </mc:Choice>
        <mc:Fallback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D460E480-1DA6-19E7-B085-6A9675968BE0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334790" y="4232736"/>
                <a:ext cx="21744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B21BC996-D68F-4564-014C-EE7172468DC3}"/>
                  </a:ext>
                </a:extLst>
              </p14:cNvPr>
              <p14:cNvContentPartPr/>
              <p14:nvPr/>
            </p14:nvContentPartPr>
            <p14:xfrm>
              <a:off x="7484190" y="5251536"/>
              <a:ext cx="583560" cy="31680"/>
            </p14:xfrm>
          </p:contentPart>
        </mc:Choice>
        <mc:Fallback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B21BC996-D68F-4564-014C-EE7172468DC3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394550" y="5071896"/>
                <a:ext cx="763200" cy="39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953C4706-531E-40E7-604C-7C75820F8E41}"/>
                  </a:ext>
                </a:extLst>
              </p14:cNvPr>
              <p14:cNvContentPartPr/>
              <p14:nvPr/>
            </p14:nvContentPartPr>
            <p14:xfrm>
              <a:off x="8215710" y="5372856"/>
              <a:ext cx="496440" cy="360"/>
            </p14:xfrm>
          </p:contentPart>
        </mc:Choice>
        <mc:Fallback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953C4706-531E-40E7-604C-7C75820F8E41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8125710" y="5192856"/>
                <a:ext cx="676080" cy="360000"/>
              </a:xfrm>
              <a:prstGeom prst="rect">
                <a:avLst/>
              </a:prstGeom>
            </p:spPr>
          </p:pic>
        </mc:Fallback>
      </mc:AlternateContent>
      <p:pic>
        <p:nvPicPr>
          <p:cNvPr id="43" name="owym_20150501_1006_031_MA_Backgroundnoise_477e.wav">
            <a:hlinkClick r:id="" action="ppaction://media"/>
            <a:extLst>
              <a:ext uri="{FF2B5EF4-FFF2-40B4-BE49-F238E27FC236}">
                <a16:creationId xmlns:a16="http://schemas.microsoft.com/office/drawing/2014/main" id="{4D27D0DB-C82C-0E4D-FFD1-79F0D2DCE9A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0"/>
          <a:stretch>
            <a:fillRect/>
          </a:stretch>
        </p:blipFill>
        <p:spPr>
          <a:xfrm>
            <a:off x="191344" y="5870752"/>
            <a:ext cx="812800" cy="812800"/>
          </a:xfrm>
          <a:prstGeom prst="rect">
            <a:avLst/>
          </a:prstGeom>
          <a:ln>
            <a:noFill/>
          </a:ln>
        </p:spPr>
      </p:pic>
      <p:sp>
        <p:nvSpPr>
          <p:cNvPr id="44" name="Pentagon 43">
            <a:extLst>
              <a:ext uri="{FF2B5EF4-FFF2-40B4-BE49-F238E27FC236}">
                <a16:creationId xmlns:a16="http://schemas.microsoft.com/office/drawing/2014/main" id="{268C80DD-4C2D-AD63-45B4-EA6B22490EF1}"/>
              </a:ext>
            </a:extLst>
          </p:cNvPr>
          <p:cNvSpPr/>
          <p:nvPr/>
        </p:nvSpPr>
        <p:spPr>
          <a:xfrm>
            <a:off x="0" y="0"/>
            <a:ext cx="3384376" cy="446240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Denoise</a:t>
            </a:r>
          </a:p>
        </p:txBody>
      </p:sp>
    </p:spTree>
    <p:extLst>
      <p:ext uri="{BB962C8B-B14F-4D97-AF65-F5344CB8AC3E}">
        <p14:creationId xmlns:p14="http://schemas.microsoft.com/office/powerpoint/2010/main" val="4023110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mph" presetSubtype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indefinite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1" dur="indefinite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mph" presetSubtype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indefinite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5" dur="indefinite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mph" presetSubtype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9" dur="indefinite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mph" presetSubtype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indefinite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3" dur="indefinite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mph" presetSubtype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indefinite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7" dur="indefinite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explod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01F66BE4-61AA-0E8E-1291-C793BE7971FF}"/>
              </a:ext>
            </a:extLst>
          </p:cNvPr>
          <p:cNvGrpSpPr/>
          <p:nvPr/>
        </p:nvGrpSpPr>
        <p:grpSpPr>
          <a:xfrm>
            <a:off x="623392" y="1268760"/>
            <a:ext cx="6666058" cy="5259184"/>
            <a:chOff x="335360" y="330056"/>
            <a:chExt cx="7772400" cy="613203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BDCEB865-36B7-A1B2-19C2-178C955038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5360" y="330056"/>
              <a:ext cx="7772400" cy="2602726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A239CD7-3BC5-AA19-A17D-354390EC376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5360" y="2932782"/>
              <a:ext cx="7632848" cy="3529306"/>
            </a:xfrm>
            <a:prstGeom prst="rect">
              <a:avLst/>
            </a:prstGeom>
          </p:spPr>
        </p:pic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9541EFC8-BED1-13B7-5318-0FD1B85393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50117" y="617446"/>
            <a:ext cx="3456384" cy="3197155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00819B32-9D8D-A45A-BECE-9FAB0BE328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499" y="565110"/>
            <a:ext cx="9938320" cy="687611"/>
          </a:xfrm>
        </p:spPr>
        <p:txBody>
          <a:bodyPr>
            <a:normAutofit fontScale="90000"/>
          </a:bodyPr>
          <a:lstStyle/>
          <a:p>
            <a:r>
              <a:rPr lang="en-US" dirty="0"/>
              <a:t>PCA is (almost) all you need.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F4ADFDD-0CF3-10DB-E63D-18528934FC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88454" y="4226075"/>
            <a:ext cx="2990500" cy="228250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D26BD7E-0B3E-C973-FB20-1584DEBFB7CF}"/>
              </a:ext>
            </a:extLst>
          </p:cNvPr>
          <p:cNvSpPr txBox="1"/>
          <p:nvPr/>
        </p:nvSpPr>
        <p:spPr>
          <a:xfrm>
            <a:off x="8488454" y="3866937"/>
            <a:ext cx="3240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Ex. Exponential window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EFDCD9E-CFE8-1494-545C-1FD43A272A69}"/>
              </a:ext>
            </a:extLst>
          </p:cNvPr>
          <p:cNvSpPr txBox="1"/>
          <p:nvPr/>
        </p:nvSpPr>
        <p:spPr>
          <a:xfrm>
            <a:off x="8362310" y="253211"/>
            <a:ext cx="3240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Top 4 PCs</a:t>
            </a:r>
          </a:p>
        </p:txBody>
      </p:sp>
      <p:sp>
        <p:nvSpPr>
          <p:cNvPr id="15" name="Pentagon 14">
            <a:extLst>
              <a:ext uri="{FF2B5EF4-FFF2-40B4-BE49-F238E27FC236}">
                <a16:creationId xmlns:a16="http://schemas.microsoft.com/office/drawing/2014/main" id="{0526A2C9-D782-035F-EF38-BA4C9BEB9790}"/>
              </a:ext>
            </a:extLst>
          </p:cNvPr>
          <p:cNvSpPr/>
          <p:nvPr/>
        </p:nvSpPr>
        <p:spPr>
          <a:xfrm>
            <a:off x="0" y="0"/>
            <a:ext cx="3384376" cy="446240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Denoise</a:t>
            </a:r>
          </a:p>
        </p:txBody>
      </p:sp>
    </p:spTree>
    <p:extLst>
      <p:ext uri="{BB962C8B-B14F-4D97-AF65-F5344CB8AC3E}">
        <p14:creationId xmlns:p14="http://schemas.microsoft.com/office/powerpoint/2010/main" val="4050188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theme/theme1.xml><?xml version="1.0" encoding="utf-8"?>
<a:theme xmlns:a="http://schemas.openxmlformats.org/drawingml/2006/main" name="Office 2013 - 2022 Theme">
  <a:themeElements>
    <a:clrScheme name="Yellow Orang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2013 - 2022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2467</TotalTime>
  <Words>438</Words>
  <Application>Microsoft Macintosh PowerPoint</Application>
  <PresentationFormat>Widescreen</PresentationFormat>
  <Paragraphs>77</Paragraphs>
  <Slides>19</Slides>
  <Notes>10</Notes>
  <HiddenSlides>0</HiddenSlides>
  <MMClips>3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din-next-w01-light</vt:lpstr>
      <vt:lpstr>Aptos</vt:lpstr>
      <vt:lpstr>Aptos Display</vt:lpstr>
      <vt:lpstr>Arial</vt:lpstr>
      <vt:lpstr>Office 2013 - 2022 Theme</vt:lpstr>
      <vt:lpstr>Do neighbors share more songs? </vt:lpstr>
      <vt:lpstr>PowerPoint Presentation</vt:lpstr>
      <vt:lpstr>PowerPoint Presentation</vt:lpstr>
      <vt:lpstr>PowerPoint Presentation</vt:lpstr>
      <vt:lpstr>PowerPoint Presentation</vt:lpstr>
      <vt:lpstr>Question: Does territorial proximity predict song repertoire overlap? </vt:lpstr>
      <vt:lpstr>PowerPoint Presentation</vt:lpstr>
      <vt:lpstr>PowerPoint Presentation</vt:lpstr>
      <vt:lpstr>PCA is (almost) all you need.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Thoughts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Jiayi Zhang</dc:creator>
  <cp:lastModifiedBy>Jiayi Zhang</cp:lastModifiedBy>
  <cp:revision>102</cp:revision>
  <dcterms:created xsi:type="dcterms:W3CDTF">2024-08-08T15:50:42Z</dcterms:created>
  <dcterms:modified xsi:type="dcterms:W3CDTF">2024-08-10T08:57:55Z</dcterms:modified>
</cp:coreProperties>
</file>